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99" r:id="rId2"/>
  </p:sldMasterIdLst>
  <p:notesMasterIdLst>
    <p:notesMasterId r:id="rId17"/>
  </p:notesMasterIdLst>
  <p:handoutMasterIdLst>
    <p:handoutMasterId r:id="rId18"/>
  </p:handoutMasterIdLst>
  <p:sldIdLst>
    <p:sldId id="256" r:id="rId3"/>
    <p:sldId id="257" r:id="rId4"/>
    <p:sldId id="304" r:id="rId5"/>
    <p:sldId id="327" r:id="rId6"/>
    <p:sldId id="311" r:id="rId7"/>
    <p:sldId id="328" r:id="rId8"/>
    <p:sldId id="312" r:id="rId9"/>
    <p:sldId id="329" r:id="rId10"/>
    <p:sldId id="330" r:id="rId11"/>
    <p:sldId id="331" r:id="rId12"/>
    <p:sldId id="335" r:id="rId13"/>
    <p:sldId id="332" r:id="rId14"/>
    <p:sldId id="333" r:id="rId15"/>
    <p:sldId id="33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5F12"/>
    <a:srgbClr val="00CC00"/>
    <a:srgbClr val="DDDDDD"/>
    <a:srgbClr val="DCE0E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8002" autoAdjust="0"/>
  </p:normalViewPr>
  <p:slideViewPr>
    <p:cSldViewPr>
      <p:cViewPr>
        <p:scale>
          <a:sx n="90" d="100"/>
          <a:sy n="90" d="100"/>
        </p:scale>
        <p:origin x="-72" y="0"/>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735" cy="464503"/>
          </a:xfrm>
          <a:prstGeom prst="rect">
            <a:avLst/>
          </a:prstGeom>
        </p:spPr>
        <p:txBody>
          <a:bodyPr vert="horz" lIns="91272" tIns="45637" rIns="91272" bIns="45637" rtlCol="0"/>
          <a:lstStyle>
            <a:lvl1pPr algn="l">
              <a:defRPr sz="1200"/>
            </a:lvl1pPr>
          </a:lstStyle>
          <a:p>
            <a:endParaRPr lang="en-US" dirty="0"/>
          </a:p>
        </p:txBody>
      </p:sp>
      <p:sp>
        <p:nvSpPr>
          <p:cNvPr id="3" name="Date Placeholder 2"/>
          <p:cNvSpPr>
            <a:spLocks noGrp="1"/>
          </p:cNvSpPr>
          <p:nvPr>
            <p:ph type="dt" sz="quarter" idx="1"/>
          </p:nvPr>
        </p:nvSpPr>
        <p:spPr>
          <a:xfrm>
            <a:off x="3971082" y="1"/>
            <a:ext cx="3037735" cy="464503"/>
          </a:xfrm>
          <a:prstGeom prst="rect">
            <a:avLst/>
          </a:prstGeom>
        </p:spPr>
        <p:txBody>
          <a:bodyPr vert="horz" lIns="91272" tIns="45637" rIns="91272" bIns="45637" rtlCol="0"/>
          <a:lstStyle>
            <a:lvl1pPr algn="r">
              <a:defRPr sz="1200"/>
            </a:lvl1pPr>
          </a:lstStyle>
          <a:p>
            <a:r>
              <a:rPr lang="en-US" dirty="0" smtClean="0"/>
              <a:t>2/12/2013</a:t>
            </a:r>
            <a:endParaRPr lang="en-US" dirty="0"/>
          </a:p>
        </p:txBody>
      </p:sp>
      <p:sp>
        <p:nvSpPr>
          <p:cNvPr id="4" name="Footer Placeholder 3"/>
          <p:cNvSpPr>
            <a:spLocks noGrp="1"/>
          </p:cNvSpPr>
          <p:nvPr>
            <p:ph type="ftr" sz="quarter" idx="2"/>
          </p:nvPr>
        </p:nvSpPr>
        <p:spPr>
          <a:xfrm>
            <a:off x="1" y="8830312"/>
            <a:ext cx="3037735" cy="464503"/>
          </a:xfrm>
          <a:prstGeom prst="rect">
            <a:avLst/>
          </a:prstGeom>
        </p:spPr>
        <p:txBody>
          <a:bodyPr vert="horz" lIns="91272" tIns="45637" rIns="91272" bIns="4563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082" y="8830312"/>
            <a:ext cx="3037735" cy="464503"/>
          </a:xfrm>
          <a:prstGeom prst="rect">
            <a:avLst/>
          </a:prstGeom>
        </p:spPr>
        <p:txBody>
          <a:bodyPr vert="horz" lIns="91272" tIns="45637" rIns="91272" bIns="45637" rtlCol="0" anchor="b"/>
          <a:lstStyle>
            <a:lvl1pPr algn="r">
              <a:defRPr sz="1200"/>
            </a:lvl1pPr>
          </a:lstStyle>
          <a:p>
            <a:fld id="{00CDF377-4CAF-4254-9ADC-62D03BEDE32D}" type="slidenum">
              <a:rPr lang="en-US" smtClean="0"/>
              <a:pPr/>
              <a:t>‹#›</a:t>
            </a:fld>
            <a:endParaRPr lang="en-US" dirty="0"/>
          </a:p>
        </p:txBody>
      </p:sp>
    </p:spTree>
    <p:extLst>
      <p:ext uri="{BB962C8B-B14F-4D97-AF65-F5344CB8AC3E}">
        <p14:creationId xmlns="" xmlns:p14="http://schemas.microsoft.com/office/powerpoint/2010/main" val="406268128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735" cy="464503"/>
          </a:xfrm>
          <a:prstGeom prst="rect">
            <a:avLst/>
          </a:prstGeom>
        </p:spPr>
        <p:txBody>
          <a:bodyPr vert="horz" lIns="91272" tIns="45637" rIns="91272" bIns="45637" rtlCol="0"/>
          <a:lstStyle>
            <a:lvl1pPr algn="l">
              <a:defRPr sz="1200"/>
            </a:lvl1pPr>
          </a:lstStyle>
          <a:p>
            <a:endParaRPr lang="en-US" dirty="0"/>
          </a:p>
        </p:txBody>
      </p:sp>
      <p:sp>
        <p:nvSpPr>
          <p:cNvPr id="3" name="Date Placeholder 2"/>
          <p:cNvSpPr>
            <a:spLocks noGrp="1"/>
          </p:cNvSpPr>
          <p:nvPr>
            <p:ph type="dt" idx="1"/>
          </p:nvPr>
        </p:nvSpPr>
        <p:spPr>
          <a:xfrm>
            <a:off x="3971082" y="1"/>
            <a:ext cx="3037735" cy="464503"/>
          </a:xfrm>
          <a:prstGeom prst="rect">
            <a:avLst/>
          </a:prstGeom>
        </p:spPr>
        <p:txBody>
          <a:bodyPr vert="horz" lIns="91272" tIns="45637" rIns="91272" bIns="45637" rtlCol="0"/>
          <a:lstStyle>
            <a:lvl1pPr algn="r">
              <a:defRPr sz="1200"/>
            </a:lvl1pPr>
          </a:lstStyle>
          <a:p>
            <a:r>
              <a:rPr lang="en-US" dirty="0" smtClean="0"/>
              <a:t>2/12/2013</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72" tIns="45637" rIns="91272" bIns="45637" rtlCol="0" anchor="ctr"/>
          <a:lstStyle/>
          <a:p>
            <a:endParaRPr lang="en-US" dirty="0"/>
          </a:p>
        </p:txBody>
      </p:sp>
      <p:sp>
        <p:nvSpPr>
          <p:cNvPr id="5" name="Notes Placeholder 4"/>
          <p:cNvSpPr>
            <a:spLocks noGrp="1"/>
          </p:cNvSpPr>
          <p:nvPr>
            <p:ph type="body" sz="quarter" idx="3"/>
          </p:nvPr>
        </p:nvSpPr>
        <p:spPr>
          <a:xfrm>
            <a:off x="700406" y="4415156"/>
            <a:ext cx="5609588" cy="4183697"/>
          </a:xfrm>
          <a:prstGeom prst="rect">
            <a:avLst/>
          </a:prstGeom>
        </p:spPr>
        <p:txBody>
          <a:bodyPr vert="horz" lIns="91272" tIns="45637" rIns="91272" bIns="4563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0312"/>
            <a:ext cx="3037735" cy="464503"/>
          </a:xfrm>
          <a:prstGeom prst="rect">
            <a:avLst/>
          </a:prstGeom>
        </p:spPr>
        <p:txBody>
          <a:bodyPr vert="horz" lIns="91272" tIns="45637" rIns="91272" bIns="4563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082" y="8830312"/>
            <a:ext cx="3037735" cy="464503"/>
          </a:xfrm>
          <a:prstGeom prst="rect">
            <a:avLst/>
          </a:prstGeom>
        </p:spPr>
        <p:txBody>
          <a:bodyPr vert="horz" lIns="91272" tIns="45637" rIns="91272" bIns="45637" rtlCol="0" anchor="b"/>
          <a:lstStyle>
            <a:lvl1pPr algn="r">
              <a:defRPr sz="1200"/>
            </a:lvl1pPr>
          </a:lstStyle>
          <a:p>
            <a:fld id="{6877CED5-5102-45D2-B3E9-C651E639ACD3}" type="slidenum">
              <a:rPr lang="en-US" smtClean="0"/>
              <a:pPr/>
              <a:t>‹#›</a:t>
            </a:fld>
            <a:endParaRPr lang="en-US" dirty="0"/>
          </a:p>
        </p:txBody>
      </p:sp>
    </p:spTree>
    <p:extLst>
      <p:ext uri="{BB962C8B-B14F-4D97-AF65-F5344CB8AC3E}">
        <p14:creationId xmlns="" xmlns:p14="http://schemas.microsoft.com/office/powerpoint/2010/main" val="8883804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7CED5-5102-45D2-B3E9-C651E639ACD3}" type="slidenum">
              <a:rPr lang="en-US" smtClean="0"/>
              <a:pPr/>
              <a:t>1</a:t>
            </a:fld>
            <a:endParaRPr lang="en-US" dirty="0"/>
          </a:p>
        </p:txBody>
      </p:sp>
      <p:sp>
        <p:nvSpPr>
          <p:cNvPr id="5" name="Date Placeholder 4"/>
          <p:cNvSpPr>
            <a:spLocks noGrp="1"/>
          </p:cNvSpPr>
          <p:nvPr>
            <p:ph type="dt" idx="11"/>
          </p:nvPr>
        </p:nvSpPr>
        <p:spPr/>
        <p:txBody>
          <a:bodyPr/>
          <a:lstStyle/>
          <a:p>
            <a:r>
              <a:rPr lang="en-US" dirty="0" smtClean="0"/>
              <a:t>2/12/2013</a:t>
            </a:r>
            <a:endParaRPr lang="en-US" dirty="0"/>
          </a:p>
        </p:txBody>
      </p:sp>
    </p:spTree>
    <p:extLst>
      <p:ext uri="{BB962C8B-B14F-4D97-AF65-F5344CB8AC3E}">
        <p14:creationId xmlns="" xmlns:p14="http://schemas.microsoft.com/office/powerpoint/2010/main" val="1321155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2D597C5-D86E-411D-B2D0-D5C7F5688DA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946115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0B83853-BC91-4E82-916A-D58BCBDA555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90887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37CC938-1559-455F-83B7-8D1C05451F0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555378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0284"/>
            <a:ext cx="8229600" cy="610386"/>
          </a:xfrm>
          <a:prstGeom prst="rect">
            <a:avLst/>
          </a:prstGeom>
        </p:spPr>
        <p:txBody>
          <a:bodyPr/>
          <a:lstStyle>
            <a:lvl1pPr algn="l">
              <a:defRPr sz="3600" b="1">
                <a:solidFill>
                  <a:schemeClr val="tx2"/>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382000" cy="4602163"/>
          </a:xfrm>
        </p:spPr>
        <p:txBody>
          <a:bodyPr/>
          <a:lstStyle>
            <a:lvl1pPr marL="342900" indent="-342900">
              <a:buClr>
                <a:srgbClr val="0070C0"/>
              </a:buClr>
              <a:buFont typeface="Wingdings 3" pitchFamily="18" charset="2"/>
              <a:buChar char=""/>
              <a:defRPr sz="2800"/>
            </a:lvl1pPr>
            <a:lvl2pPr marL="742950" indent="-285750">
              <a:buClr>
                <a:schemeClr val="tx1">
                  <a:lumMod val="65000"/>
                  <a:lumOff val="35000"/>
                </a:schemeClr>
              </a:buClr>
              <a:buFont typeface="Wingdings" pitchFamily="2" charset="2"/>
              <a:buChar char="§"/>
              <a:defRPr/>
            </a:lvl2pPr>
            <a:lvl3pPr marL="1143000" indent="-228600">
              <a:buClr>
                <a:srgbClr val="0070C0"/>
              </a:buClr>
              <a:buFont typeface="Wingdings" pitchFamily="2" charset="2"/>
              <a:buChar char="§"/>
              <a:defRPr>
                <a:solidFill>
                  <a:schemeClr val="tx1"/>
                </a:solidFill>
              </a:defRPr>
            </a:lvl3pPr>
            <a:lvl4pPr marL="1600200" indent="-228600">
              <a:buFont typeface="Arial" pitchFamily="34" charset="0"/>
              <a:buChar char="•"/>
              <a:defRPr/>
            </a:lvl4pPr>
            <a:lvl5pPr marL="2057400" indent="-228600">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04800" y="6492875"/>
            <a:ext cx="3429000" cy="365125"/>
          </a:xfrm>
        </p:spPr>
        <p:txBody>
          <a:bodyPr/>
          <a:lstStyle>
            <a:lvl1pPr>
              <a:defRPr sz="1100" i="1"/>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858000" y="6492875"/>
            <a:ext cx="2133600" cy="365125"/>
          </a:xfrm>
        </p:spPr>
        <p:txBody>
          <a:bodyPr/>
          <a:lstStyle>
            <a:lvl1pPr>
              <a:defRPr/>
            </a:lvl1pPr>
          </a:lstStyle>
          <a:p>
            <a:pPr>
              <a:defRPr/>
            </a:pPr>
            <a:fld id="{B46AB609-8302-414C-A9A4-52F3A97EC12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025990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solidFill>
                <a:prstClr val="black">
                  <a:tint val="75000"/>
                </a:prst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2D597C5-D86E-411D-B2D0-D5C7F5688DAA}"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pPr>
              <a:defRPr/>
            </a:pPr>
            <a:fld id="{5F298D7C-8119-43B5-9E08-C95461E476AC}"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Title 6"/>
          <p:cNvSpPr>
            <a:spLocks noGrp="1"/>
          </p:cNvSpPr>
          <p:nvPr>
            <p:ph type="title"/>
          </p:nvPr>
        </p:nvSpPr>
        <p:spPr/>
        <p:txBody>
          <a:bodyPr rtlCol="0"/>
          <a:lstStyle>
            <a:extLst/>
          </a:lstStyle>
          <a:p>
            <a:r>
              <a:rPr kumimoji="0" lang="en-US" dirty="0" smtClean="0"/>
              <a:t>Click to edit Master title style</a:t>
            </a:r>
            <a:endParaRPr kumimoji="0" lang="en-US" dirty="0"/>
          </a:p>
        </p:txBody>
      </p:sp>
      <p:cxnSp>
        <p:nvCxnSpPr>
          <p:cNvPr id="8" name="Straight Connector 7"/>
          <p:cNvCxnSpPr/>
          <p:nvPr userDrawn="1"/>
        </p:nvCxnSpPr>
        <p:spPr>
          <a:xfrm>
            <a:off x="609600" y="1143000"/>
            <a:ext cx="7467600" cy="0"/>
          </a:xfrm>
          <a:prstGeom prst="line">
            <a:avLst/>
          </a:prstGeom>
          <a:ln w="19050">
            <a:solidFill>
              <a:schemeClr val="tx2"/>
            </a:solidFill>
          </a:ln>
          <a:effectLst>
            <a:outerShdw blurRad="76200" dist="25400" dir="6000000" algn="t" rotWithShape="0">
              <a:schemeClr val="tx1">
                <a:lumMod val="95000"/>
                <a:lumOff val="5000"/>
                <a:alpha val="7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pPr>
              <a:defRPr/>
            </a:pPr>
            <a:fld id="{98C90FBC-1F44-4B73-BEEE-5F307D9CC3D4}"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extLst/>
          </a:lstStyle>
          <a:p>
            <a:pPr>
              <a:defRPr/>
            </a:pPr>
            <a:fld id="{629E62AB-7477-40C0-BA6E-9D950CE11BCB}"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extLst/>
          </a:lstStyle>
          <a:p>
            <a:pPr>
              <a:defRPr/>
            </a:pPr>
            <a:fld id="{14131285-5131-444B-B981-241A9F254AC3}"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extLst/>
          </a:lstStyle>
          <a:p>
            <a:pPr>
              <a:defRPr/>
            </a:pPr>
            <a:fld id="{3C0A3D22-D8C4-4572-8620-4F0E6970E617}"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extLst/>
          </a:lstStyle>
          <a:p>
            <a:pPr>
              <a:defRPr/>
            </a:pPr>
            <a:fld id="{9DBCCA48-A10C-4D8F-8DA4-390DE029B0C6}"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228600" y="6492875"/>
            <a:ext cx="2133600" cy="365125"/>
          </a:xfrm>
        </p:spPr>
        <p:txBody>
          <a:body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8" name="Slide Number Placeholder 7"/>
          <p:cNvSpPr>
            <a:spLocks noGrp="1"/>
          </p:cNvSpPr>
          <p:nvPr>
            <p:ph type="sldNum" sz="quarter" idx="11"/>
          </p:nvPr>
        </p:nvSpPr>
        <p:spPr>
          <a:xfrm>
            <a:off x="6858000" y="6492875"/>
            <a:ext cx="2133600" cy="365125"/>
          </a:xfrm>
        </p:spPr>
        <p:txBody>
          <a:bodyPr/>
          <a:lstStyle/>
          <a:p>
            <a:pPr>
              <a:defRPr/>
            </a:pPr>
            <a:fld id="{5F298D7C-8119-43B5-9E08-C95461E476A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829088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extLst/>
          </a:lstStyle>
          <a:p>
            <a:pPr>
              <a:defRPr/>
            </a:pPr>
            <a:fld id="{92A32F49-3251-4469-8587-A24D149FB03E}"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dirty="0" smtClean="0"/>
              <a:t>February 12, 2013, CCCD Administrative Services</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DE6EB8-52AB-45EA-A660-3E1EBFA72987}"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pPr>
              <a:defRPr/>
            </a:pPr>
            <a:fld id="{20B83853-BC91-4E82-916A-D58BCBDA5556}"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pPr>
              <a:defRPr/>
            </a:pPr>
            <a:fld id="{737CC938-1559-455F-83B7-8D1C05451F0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8C90FBC-1F44-4B73-BEEE-5F307D9CC3D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89238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29E62AB-7477-40C0-BA6E-9D950CE11BC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17673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4131285-5131-444B-B981-241A9F254AC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245236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C0A3D22-D8C4-4572-8620-4F0E6970E61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60032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DBCCA48-A10C-4D8F-8DA4-390DE029B0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77005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2A32F49-3251-4469-8587-A24D149FB0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556882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8038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2000" t="-2000" r="-2000" b="-2000"/>
          </a:stretch>
        </a:blipFill>
        <a:effectLst/>
      </p:bgPr>
    </p:bg>
    <p:spTree>
      <p:nvGrpSpPr>
        <p:cNvPr id="1" name=""/>
        <p:cNvGrpSpPr/>
        <p:nvPr/>
      </p:nvGrpSpPr>
      <p:grpSpPr>
        <a:xfrm>
          <a:off x="0" y="0"/>
          <a:ext cx="0" cy="0"/>
          <a:chOff x="0" y="0"/>
          <a:chExt cx="0" cy="0"/>
        </a:xfrm>
      </p:grpSpPr>
      <p:sp>
        <p:nvSpPr>
          <p:cNvPr id="122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F298D7C-8119-43B5-9E08-C95461E476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7309505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r>
              <a:rPr lang="en-US" dirty="0" smtClean="0">
                <a:solidFill>
                  <a:prstClr val="black">
                    <a:tint val="75000"/>
                  </a:prstClr>
                </a:solidFill>
              </a:rPr>
              <a:t>February 12, 2013, CCCD Administrative Services</a:t>
            </a:r>
            <a:endParaRPr lang="en-US" dirty="0">
              <a:solidFill>
                <a:prstClr val="black">
                  <a:tint val="75000"/>
                </a:prst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solidFill>
                <a:prstClr val="black">
                  <a:tint val="75000"/>
                </a:prstClr>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F298D7C-8119-43B5-9E08-C95461E476AC}" type="slidenum">
              <a:rPr lang="en-US" smtClean="0">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4304" y="1189302"/>
            <a:ext cx="7772400" cy="1524000"/>
          </a:xfrm>
        </p:spPr>
        <p:txBody>
          <a:bodyPr>
            <a:normAutofit/>
          </a:bodyPr>
          <a:lstStyle/>
          <a:p>
            <a:r>
              <a:rPr lang="en-US" sz="4000" dirty="0" smtClean="0">
                <a:latin typeface="Arial Black" pitchFamily="34" charset="0"/>
              </a:rPr>
              <a:t>CCCD MULTI </a:t>
            </a:r>
            <a:r>
              <a:rPr lang="en-US" sz="4000" dirty="0">
                <a:latin typeface="Arial Black" pitchFamily="34" charset="0"/>
              </a:rPr>
              <a:t>COLLEGE RESOURCE ALLOCATION</a:t>
            </a:r>
          </a:p>
        </p:txBody>
      </p:sp>
      <p:sp>
        <p:nvSpPr>
          <p:cNvPr id="3" name="Subtitle 2"/>
          <p:cNvSpPr>
            <a:spLocks noGrp="1"/>
          </p:cNvSpPr>
          <p:nvPr>
            <p:ph type="subTitle" idx="1"/>
          </p:nvPr>
        </p:nvSpPr>
        <p:spPr>
          <a:xfrm>
            <a:off x="582071" y="2971800"/>
            <a:ext cx="8314802" cy="1286933"/>
          </a:xfrm>
        </p:spPr>
        <p:txBody>
          <a:bodyPr>
            <a:normAutofit fontScale="25000" lnSpcReduction="20000"/>
          </a:bodyPr>
          <a:lstStyle/>
          <a:p>
            <a:r>
              <a:rPr lang="en-US" sz="14000" b="1" dirty="0"/>
              <a:t>Presentation to the </a:t>
            </a:r>
            <a:r>
              <a:rPr lang="en-US" sz="14000" b="1" dirty="0" smtClean="0"/>
              <a:t>Chancellor’s Cabinet</a:t>
            </a:r>
            <a:endParaRPr lang="en-US" sz="14000" b="1" dirty="0"/>
          </a:p>
          <a:p>
            <a:r>
              <a:rPr lang="en-US" sz="10000" b="1" dirty="0" smtClean="0"/>
              <a:t>October 14, 2013</a:t>
            </a:r>
          </a:p>
          <a:p>
            <a:endParaRPr lang="en-US" sz="2200" b="1" dirty="0"/>
          </a:p>
        </p:txBody>
      </p:sp>
      <p:sp>
        <p:nvSpPr>
          <p:cNvPr id="4" name="TextBox 3"/>
          <p:cNvSpPr txBox="1"/>
          <p:nvPr/>
        </p:nvSpPr>
        <p:spPr>
          <a:xfrm>
            <a:off x="2677048" y="6172200"/>
            <a:ext cx="5791200" cy="369332"/>
          </a:xfrm>
          <a:prstGeom prst="rect">
            <a:avLst/>
          </a:prstGeom>
          <a:noFill/>
        </p:spPr>
        <p:txBody>
          <a:bodyPr wrap="square" rtlCol="0">
            <a:spAutoFit/>
          </a:bodyPr>
          <a:lstStyle/>
          <a:p>
            <a:pPr algn="r"/>
            <a:r>
              <a:rPr lang="en-US" b="1" dirty="0" smtClean="0">
                <a:solidFill>
                  <a:schemeClr val="bg1"/>
                </a:solidFill>
              </a:rPr>
              <a:t>Inspiration. Innovation. Graduation.</a:t>
            </a:r>
            <a:endParaRPr lang="en-US" b="1" dirty="0">
              <a:solidFill>
                <a:schemeClr val="bg1"/>
              </a:solidFill>
            </a:endParaRPr>
          </a:p>
        </p:txBody>
      </p:sp>
      <p:sp>
        <p:nvSpPr>
          <p:cNvPr id="6" name="Rectangle 5"/>
          <p:cNvSpPr/>
          <p:nvPr/>
        </p:nvSpPr>
        <p:spPr>
          <a:xfrm>
            <a:off x="76200" y="1163096"/>
            <a:ext cx="190500" cy="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1258" y="57780"/>
            <a:ext cx="8890486" cy="11577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31258" y="1163096"/>
            <a:ext cx="249742" cy="132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8772002" y="1163096"/>
            <a:ext cx="249742" cy="132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971612" y="4480355"/>
            <a:ext cx="5050132" cy="954107"/>
          </a:xfrm>
          <a:prstGeom prst="rect">
            <a:avLst/>
          </a:prstGeom>
          <a:noFill/>
        </p:spPr>
        <p:txBody>
          <a:bodyPr wrap="square" rtlCol="0">
            <a:spAutoFit/>
          </a:bodyPr>
          <a:lstStyle/>
          <a:p>
            <a:pPr algn="r"/>
            <a:r>
              <a:rPr lang="en-US" sz="1600" b="1" i="1" dirty="0">
                <a:solidFill>
                  <a:schemeClr val="tx1">
                    <a:lumMod val="75000"/>
                    <a:lumOff val="25000"/>
                  </a:schemeClr>
                </a:solidFill>
                <a:latin typeface="Arial Black" pitchFamily="34" charset="0"/>
              </a:rPr>
              <a:t>Presented by </a:t>
            </a:r>
            <a:r>
              <a:rPr lang="en-US" sz="1600" b="1" i="1" dirty="0" smtClean="0">
                <a:solidFill>
                  <a:schemeClr val="tx1">
                    <a:lumMod val="75000"/>
                    <a:lumOff val="25000"/>
                  </a:schemeClr>
                </a:solidFill>
                <a:latin typeface="Arial Black" pitchFamily="34" charset="0"/>
              </a:rPr>
              <a:t>Mr. Roy </a:t>
            </a:r>
            <a:r>
              <a:rPr lang="en-US" sz="1600" b="1" i="1" dirty="0" err="1" smtClean="0">
                <a:solidFill>
                  <a:schemeClr val="tx1">
                    <a:lumMod val="75000"/>
                    <a:lumOff val="25000"/>
                  </a:schemeClr>
                </a:solidFill>
                <a:latin typeface="Arial Black" pitchFamily="34" charset="0"/>
              </a:rPr>
              <a:t>Stutzman</a:t>
            </a:r>
            <a:r>
              <a:rPr lang="en-US" sz="1600" b="1" i="1" dirty="0" smtClean="0">
                <a:solidFill>
                  <a:schemeClr val="tx1">
                    <a:lumMod val="75000"/>
                    <a:lumOff val="25000"/>
                  </a:schemeClr>
                </a:solidFill>
                <a:latin typeface="Arial Black" pitchFamily="34" charset="0"/>
              </a:rPr>
              <a:t>,</a:t>
            </a:r>
          </a:p>
          <a:p>
            <a:pPr algn="r"/>
            <a:r>
              <a:rPr lang="en-US" sz="1600" b="1" i="1" dirty="0" err="1" smtClean="0">
                <a:solidFill>
                  <a:schemeClr val="tx1">
                    <a:lumMod val="75000"/>
                    <a:lumOff val="25000"/>
                  </a:schemeClr>
                </a:solidFill>
                <a:latin typeface="Arial Black" pitchFamily="34" charset="0"/>
              </a:rPr>
              <a:t>RvS</a:t>
            </a:r>
            <a:r>
              <a:rPr lang="en-US" sz="1600" i="1" dirty="0" err="1" smtClean="0">
                <a:solidFill>
                  <a:schemeClr val="tx1">
                    <a:lumMod val="75000"/>
                    <a:lumOff val="25000"/>
                  </a:schemeClr>
                </a:solidFill>
                <a:latin typeface="Arial Black" pitchFamily="34" charset="0"/>
              </a:rPr>
              <a:t>tutzman</a:t>
            </a:r>
            <a:r>
              <a:rPr lang="en-US" sz="1600" i="1" dirty="0" smtClean="0">
                <a:solidFill>
                  <a:schemeClr val="tx1">
                    <a:lumMod val="75000"/>
                    <a:lumOff val="25000"/>
                  </a:schemeClr>
                </a:solidFill>
                <a:latin typeface="Arial Black" pitchFamily="34" charset="0"/>
              </a:rPr>
              <a:t> </a:t>
            </a:r>
            <a:r>
              <a:rPr lang="en-US" sz="1600" i="1" dirty="0">
                <a:solidFill>
                  <a:schemeClr val="tx1">
                    <a:lumMod val="75000"/>
                    <a:lumOff val="25000"/>
                  </a:schemeClr>
                </a:solidFill>
                <a:latin typeface="Arial Black" pitchFamily="34" charset="0"/>
              </a:rPr>
              <a:t>Consulting </a:t>
            </a:r>
          </a:p>
          <a:p>
            <a:pPr algn="r">
              <a:spcBef>
                <a:spcPts val="1200"/>
              </a:spcBef>
            </a:pPr>
            <a:endParaRPr lang="en-US" sz="1400" b="1" i="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09600"/>
          </a:xfrm>
        </p:spPr>
        <p:txBody>
          <a:bodyPr/>
          <a:lstStyle/>
          <a:p>
            <a:r>
              <a:rPr lang="en-US" sz="3000" dirty="0" smtClean="0">
                <a:latin typeface="Arial Black" pitchFamily="34" charset="0"/>
              </a:rPr>
              <a:t>TYPICAL ALLOCATION MODEL ISSUES</a:t>
            </a:r>
            <a:endParaRPr lang="en-US" sz="3000" dirty="0">
              <a:latin typeface="Arial Black" pitchFamily="34" charset="0"/>
            </a:endParaRP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10</a:t>
            </a:fld>
            <a:endParaRPr lang="en-US" dirty="0">
              <a:solidFill>
                <a:prstClr val="black">
                  <a:tint val="75000"/>
                </a:prstClr>
              </a:solidFill>
            </a:endParaRPr>
          </a:p>
        </p:txBody>
      </p:sp>
      <p:sp>
        <p:nvSpPr>
          <p:cNvPr id="6" name="Content Placeholder 5"/>
          <p:cNvSpPr>
            <a:spLocks noGrp="1"/>
          </p:cNvSpPr>
          <p:nvPr>
            <p:ph idx="1"/>
          </p:nvPr>
        </p:nvSpPr>
        <p:spPr>
          <a:xfrm>
            <a:off x="1066800" y="1828800"/>
            <a:ext cx="6019800" cy="4509030"/>
          </a:xfrm>
        </p:spPr>
        <p:txBody>
          <a:bodyPr/>
          <a:lstStyle/>
          <a:p>
            <a:pPr>
              <a:buClr>
                <a:schemeClr val="tx2"/>
              </a:buClr>
              <a:buFont typeface="Wingdings" pitchFamily="2" charset="2"/>
              <a:buChar char="Ø"/>
            </a:pPr>
            <a:r>
              <a:rPr lang="en-US" sz="2400" dirty="0"/>
              <a:t>How to handle ending balances</a:t>
            </a:r>
          </a:p>
          <a:p>
            <a:pPr>
              <a:buClr>
                <a:schemeClr val="tx2"/>
              </a:buClr>
              <a:buFont typeface="Wingdings" pitchFamily="2" charset="2"/>
              <a:buChar char="Ø"/>
            </a:pPr>
            <a:r>
              <a:rPr lang="en-US" sz="2400" dirty="0"/>
              <a:t>Reserves and deficits – accountability</a:t>
            </a:r>
          </a:p>
          <a:p>
            <a:pPr lvl="1">
              <a:buClr>
                <a:schemeClr val="tx2"/>
              </a:buClr>
            </a:pPr>
            <a:r>
              <a:rPr lang="en-US" sz="2400" dirty="0" smtClean="0"/>
              <a:t>Reserves</a:t>
            </a:r>
            <a:endParaRPr lang="en-US" sz="2400" dirty="0"/>
          </a:p>
          <a:p>
            <a:pPr lvl="1">
              <a:buClr>
                <a:schemeClr val="tx2"/>
              </a:buClr>
            </a:pPr>
            <a:r>
              <a:rPr lang="en-US" sz="2400" dirty="0"/>
              <a:t>Accountability for over spending</a:t>
            </a:r>
          </a:p>
          <a:p>
            <a:pPr>
              <a:buClr>
                <a:schemeClr val="tx2"/>
              </a:buClr>
              <a:buFont typeface="Wingdings" pitchFamily="2" charset="2"/>
              <a:buChar char="Ø"/>
            </a:pPr>
            <a:r>
              <a:rPr lang="en-US" sz="2400" dirty="0"/>
              <a:t>Allocation of new revenues</a:t>
            </a:r>
          </a:p>
          <a:p>
            <a:pPr lvl="1">
              <a:buClr>
                <a:schemeClr val="tx2"/>
              </a:buClr>
            </a:pPr>
            <a:r>
              <a:rPr lang="en-US" sz="2400" dirty="0" smtClean="0"/>
              <a:t>COLA </a:t>
            </a:r>
            <a:endParaRPr lang="en-US" sz="2400" dirty="0"/>
          </a:p>
          <a:p>
            <a:pPr lvl="1">
              <a:buClr>
                <a:schemeClr val="tx2"/>
              </a:buClr>
            </a:pPr>
            <a:r>
              <a:rPr lang="en-US" sz="2400" dirty="0"/>
              <a:t>Growth</a:t>
            </a:r>
          </a:p>
          <a:p>
            <a:pPr>
              <a:buClr>
                <a:schemeClr val="tx2"/>
              </a:buClr>
              <a:buFont typeface="Wingdings" pitchFamily="2" charset="2"/>
              <a:buChar char="Ø"/>
            </a:pPr>
            <a:r>
              <a:rPr lang="en-US" sz="2400" dirty="0"/>
              <a:t>Long term planning</a:t>
            </a:r>
          </a:p>
          <a:p>
            <a:pPr>
              <a:buClr>
                <a:schemeClr val="tx2"/>
              </a:buClr>
              <a:buFont typeface="Wingdings" pitchFamily="2" charset="2"/>
              <a:buChar char="Ø"/>
            </a:pPr>
            <a:r>
              <a:rPr lang="en-US" sz="2400" dirty="0"/>
              <a:t>District salary increases</a:t>
            </a:r>
          </a:p>
          <a:p>
            <a:pPr>
              <a:buClr>
                <a:schemeClr val="tx2"/>
              </a:buClr>
              <a:buFont typeface="Wingdings" pitchFamily="2" charset="2"/>
              <a:buChar char="Ø"/>
            </a:pPr>
            <a:r>
              <a:rPr lang="en-US" sz="2400" dirty="0"/>
              <a:t>Shifting of resources between colleges</a:t>
            </a:r>
          </a:p>
          <a:p>
            <a:endParaRPr lang="en-US" sz="2400" dirty="0"/>
          </a:p>
        </p:txBody>
      </p:sp>
    </p:spTree>
    <p:extLst>
      <p:ext uri="{BB962C8B-B14F-4D97-AF65-F5344CB8AC3E}">
        <p14:creationId xmlns="" xmlns:p14="http://schemas.microsoft.com/office/powerpoint/2010/main" val="44473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 Model Issues (cont’d)</a:t>
            </a:r>
            <a:endParaRPr lang="en-US" dirty="0"/>
          </a:p>
        </p:txBody>
      </p:sp>
      <p:sp>
        <p:nvSpPr>
          <p:cNvPr id="3" name="Content Placeholder 2"/>
          <p:cNvSpPr>
            <a:spLocks noGrp="1"/>
          </p:cNvSpPr>
          <p:nvPr>
            <p:ph idx="1"/>
          </p:nvPr>
        </p:nvSpPr>
        <p:spPr/>
        <p:txBody>
          <a:bodyPr/>
          <a:lstStyle/>
          <a:p>
            <a:pPr lvl="1">
              <a:buFont typeface="Wingdings" pitchFamily="2" charset="2"/>
              <a:buChar char="Ø"/>
            </a:pPr>
            <a:r>
              <a:rPr lang="en-US" dirty="0" smtClean="0"/>
              <a:t>50% Law</a:t>
            </a:r>
          </a:p>
          <a:p>
            <a:pPr lvl="1">
              <a:buFont typeface="Wingdings" pitchFamily="2" charset="2"/>
              <a:buChar char="Ø"/>
            </a:pPr>
            <a:r>
              <a:rPr lang="en-US" dirty="0" smtClean="0"/>
              <a:t>Faculty Obligation Number (FON)</a:t>
            </a:r>
          </a:p>
          <a:p>
            <a:pPr lvl="1">
              <a:buFont typeface="Wingdings" pitchFamily="2" charset="2"/>
              <a:buChar char="Ø"/>
            </a:pPr>
            <a:r>
              <a:rPr lang="en-US" dirty="0" smtClean="0"/>
              <a:t>Employee Step and Column Costs</a:t>
            </a:r>
          </a:p>
          <a:p>
            <a:pPr lvl="1">
              <a:buClr>
                <a:schemeClr val="tx2"/>
              </a:buClr>
              <a:buFont typeface="Wingdings" pitchFamily="2" charset="2"/>
              <a:buChar char="Ø"/>
            </a:pPr>
            <a:r>
              <a:rPr lang="en-US" dirty="0" smtClean="0"/>
              <a:t>Periodic review of the procedures</a:t>
            </a:r>
          </a:p>
          <a:p>
            <a:pPr lvl="2">
              <a:buClr>
                <a:schemeClr val="tx2"/>
              </a:buClr>
              <a:buFont typeface="Wingdings" pitchFamily="2" charset="2"/>
              <a:buChar char="Ø"/>
            </a:pPr>
            <a:r>
              <a:rPr lang="en-US" dirty="0" smtClean="0"/>
              <a:t>1 year after implementation</a:t>
            </a:r>
          </a:p>
          <a:p>
            <a:pPr lvl="2">
              <a:buClr>
                <a:schemeClr val="tx2"/>
              </a:buClr>
              <a:buFont typeface="Wingdings" pitchFamily="2" charset="2"/>
              <a:buChar char="Ø"/>
            </a:pPr>
            <a:r>
              <a:rPr lang="en-US" dirty="0" smtClean="0"/>
              <a:t>3 year review</a:t>
            </a:r>
          </a:p>
          <a:p>
            <a:pPr lvl="1">
              <a:buFont typeface="Wingdings" pitchFamily="2" charset="2"/>
              <a:buChar char="Ø"/>
            </a:pPr>
            <a:r>
              <a:rPr lang="en-US" dirty="0" smtClean="0"/>
              <a:t>Timing of allocations to colleges</a:t>
            </a:r>
          </a:p>
          <a:p>
            <a:pPr lvl="1">
              <a:buFont typeface="Wingdings" pitchFamily="2" charset="2"/>
              <a:buChar char="Ø"/>
            </a:pPr>
            <a:r>
              <a:rPr lang="en-US" dirty="0" smtClean="0"/>
              <a:t>District Services and District Wide Cost</a:t>
            </a:r>
          </a:p>
          <a:p>
            <a:endParaRPr lang="en-US" dirty="0"/>
          </a:p>
        </p:txBody>
      </p:sp>
      <p:sp>
        <p:nvSpPr>
          <p:cNvPr id="4" name="Date Placeholder 3"/>
          <p:cNvSpPr>
            <a:spLocks noGrp="1"/>
          </p:cNvSpPr>
          <p:nvPr>
            <p:ph type="dt" sz="half" idx="10"/>
          </p:nvPr>
        </p:nvSpPr>
        <p:spPr/>
        <p:txBody>
          <a:bodyPr/>
          <a:lstStyle/>
          <a:p>
            <a:pPr>
              <a:defRPr/>
            </a:pPr>
            <a:r>
              <a:rPr lang="en-US" smtClean="0">
                <a:solidFill>
                  <a:prstClr val="black">
                    <a:tint val="75000"/>
                  </a:prstClr>
                </a:solidFill>
              </a:rPr>
              <a:t>February 12, 2013, CCCD Administrative Services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11</a:t>
            </a:fld>
            <a:endParaRPr lang="en-US" dirty="0">
              <a:solidFill>
                <a:prstClr val="black">
                  <a:tint val="75000"/>
                </a:prst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610386"/>
          </a:xfrm>
        </p:spPr>
        <p:txBody>
          <a:bodyPr/>
          <a:lstStyle/>
          <a:p>
            <a:r>
              <a:rPr lang="en-US" sz="2500" dirty="0" smtClean="0">
                <a:latin typeface="Arial Black" pitchFamily="34" charset="0"/>
              </a:rPr>
              <a:t>POTENTIAL IMPACT OF MAJOR CHANGE IN ALLOCATION METHODOLOGY</a:t>
            </a:r>
            <a:endParaRPr lang="en-US" sz="2500" dirty="0">
              <a:latin typeface="Arial Black" pitchFamily="34" charset="0"/>
            </a:endParaRP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12</a:t>
            </a:fld>
            <a:endParaRPr lang="en-US" dirty="0">
              <a:solidFill>
                <a:prstClr val="black">
                  <a:tint val="75000"/>
                </a:prstClr>
              </a:solidFill>
            </a:endParaRPr>
          </a:p>
        </p:txBody>
      </p:sp>
      <p:sp>
        <p:nvSpPr>
          <p:cNvPr id="6" name="Content Placeholder 5"/>
          <p:cNvSpPr>
            <a:spLocks noGrp="1"/>
          </p:cNvSpPr>
          <p:nvPr>
            <p:ph idx="1"/>
          </p:nvPr>
        </p:nvSpPr>
        <p:spPr>
          <a:xfrm>
            <a:off x="685800" y="2438400"/>
            <a:ext cx="7772400" cy="3657600"/>
          </a:xfrm>
        </p:spPr>
        <p:txBody>
          <a:bodyPr/>
          <a:lstStyle/>
          <a:p>
            <a:pPr>
              <a:buClr>
                <a:schemeClr val="tx2"/>
              </a:buClr>
              <a:buFont typeface="Wingdings" pitchFamily="2" charset="2"/>
              <a:buChar char="Ø"/>
            </a:pPr>
            <a:r>
              <a:rPr lang="en-US" sz="2200" dirty="0"/>
              <a:t>Culture shift</a:t>
            </a:r>
          </a:p>
          <a:p>
            <a:pPr lvl="1">
              <a:buClr>
                <a:schemeClr val="tx2"/>
              </a:buClr>
            </a:pPr>
            <a:r>
              <a:rPr lang="en-US" sz="2200" dirty="0"/>
              <a:t>Accountability/Responsibility/Authority</a:t>
            </a:r>
          </a:p>
          <a:p>
            <a:pPr lvl="1">
              <a:buClr>
                <a:schemeClr val="tx2"/>
              </a:buClr>
            </a:pPr>
            <a:r>
              <a:rPr lang="en-US" sz="2200" dirty="0"/>
              <a:t>Autonomy</a:t>
            </a:r>
          </a:p>
          <a:p>
            <a:pPr lvl="1">
              <a:buClr>
                <a:schemeClr val="tx2"/>
              </a:buClr>
            </a:pPr>
            <a:r>
              <a:rPr lang="en-US" sz="2200" dirty="0"/>
              <a:t>Transparency and accountability for DO &amp; DW Services</a:t>
            </a:r>
          </a:p>
          <a:p>
            <a:pPr lvl="1">
              <a:buClr>
                <a:schemeClr val="tx2"/>
              </a:buClr>
            </a:pPr>
            <a:r>
              <a:rPr lang="en-US" sz="2200" dirty="0"/>
              <a:t>Transparency of college allocations and expenditures</a:t>
            </a:r>
          </a:p>
          <a:p>
            <a:pPr lvl="1">
              <a:buClr>
                <a:schemeClr val="tx2"/>
              </a:buClr>
            </a:pPr>
            <a:r>
              <a:rPr lang="en-US" sz="2200" dirty="0"/>
              <a:t>Impact and involvement of colleges in negotiations</a:t>
            </a:r>
          </a:p>
          <a:p>
            <a:pPr>
              <a:buClr>
                <a:schemeClr val="tx2"/>
              </a:buClr>
              <a:buFont typeface="Wingdings" pitchFamily="2" charset="2"/>
              <a:buChar char="Ø"/>
            </a:pPr>
            <a:r>
              <a:rPr lang="en-US" sz="2200" dirty="0"/>
              <a:t>May requires an investment to transition </a:t>
            </a:r>
            <a:endParaRPr lang="en-US" sz="2200" dirty="0" smtClean="0"/>
          </a:p>
          <a:p>
            <a:pPr lvl="1">
              <a:buClr>
                <a:schemeClr val="tx2"/>
              </a:buClr>
            </a:pPr>
            <a:r>
              <a:rPr lang="en-US" sz="2200" dirty="0" smtClean="0"/>
              <a:t>Interest </a:t>
            </a:r>
            <a:r>
              <a:rPr lang="en-US" sz="2200" dirty="0"/>
              <a:t>revenue, undesignated reserves, retiree health</a:t>
            </a:r>
          </a:p>
          <a:p>
            <a:endParaRPr lang="en-US" dirty="0"/>
          </a:p>
        </p:txBody>
      </p:sp>
    </p:spTree>
    <p:extLst>
      <p:ext uri="{BB962C8B-B14F-4D97-AF65-F5344CB8AC3E}">
        <p14:creationId xmlns="" xmlns:p14="http://schemas.microsoft.com/office/powerpoint/2010/main" val="358111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610386"/>
          </a:xfrm>
        </p:spPr>
        <p:txBody>
          <a:bodyPr/>
          <a:lstStyle/>
          <a:p>
            <a:r>
              <a:rPr lang="en-US" sz="3500" dirty="0" smtClean="0">
                <a:latin typeface="Arial Black" pitchFamily="34" charset="0"/>
              </a:rPr>
              <a:t>PROCESS</a:t>
            </a:r>
            <a:endParaRPr lang="en-US" sz="3500" dirty="0">
              <a:latin typeface="Arial Black" pitchFamily="34" charset="0"/>
            </a:endParaRP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13</a:t>
            </a:fld>
            <a:endParaRPr lang="en-US" dirty="0">
              <a:solidFill>
                <a:prstClr val="black">
                  <a:tint val="75000"/>
                </a:prstClr>
              </a:solidFill>
            </a:endParaRPr>
          </a:p>
        </p:txBody>
      </p:sp>
      <p:sp>
        <p:nvSpPr>
          <p:cNvPr id="6" name="Content Placeholder 5"/>
          <p:cNvSpPr>
            <a:spLocks noGrp="1"/>
          </p:cNvSpPr>
          <p:nvPr>
            <p:ph idx="1"/>
          </p:nvPr>
        </p:nvSpPr>
        <p:spPr>
          <a:xfrm>
            <a:off x="838200" y="1905000"/>
            <a:ext cx="7620000" cy="4343401"/>
          </a:xfrm>
        </p:spPr>
        <p:txBody>
          <a:bodyPr/>
          <a:lstStyle/>
          <a:p>
            <a:pPr>
              <a:buClr>
                <a:schemeClr val="tx2"/>
              </a:buClr>
              <a:buFont typeface="Wingdings" pitchFamily="2" charset="2"/>
              <a:buChar char="Ø"/>
            </a:pPr>
            <a:r>
              <a:rPr lang="en-US" dirty="0"/>
              <a:t>Chancellor’s Cabinet review and input</a:t>
            </a:r>
          </a:p>
          <a:p>
            <a:pPr>
              <a:buClr>
                <a:schemeClr val="tx2"/>
              </a:buClr>
              <a:buFont typeface="Wingdings" pitchFamily="2" charset="2"/>
              <a:buChar char="Ø"/>
            </a:pPr>
            <a:r>
              <a:rPr lang="en-US" dirty="0"/>
              <a:t>Meet with colleges senior leadership </a:t>
            </a:r>
          </a:p>
          <a:p>
            <a:pPr>
              <a:buClr>
                <a:schemeClr val="tx2"/>
              </a:buClr>
              <a:buFont typeface="Wingdings" pitchFamily="2" charset="2"/>
              <a:buChar char="Ø"/>
            </a:pPr>
            <a:r>
              <a:rPr lang="en-US" dirty="0"/>
              <a:t>Model changes or adjustments to current practice</a:t>
            </a:r>
          </a:p>
          <a:p>
            <a:pPr>
              <a:buClr>
                <a:schemeClr val="tx2"/>
              </a:buClr>
              <a:buFont typeface="Wingdings" pitchFamily="2" charset="2"/>
              <a:buChar char="Ø"/>
            </a:pPr>
            <a:r>
              <a:rPr lang="en-US" dirty="0"/>
              <a:t>Develop findings and recommendations</a:t>
            </a:r>
          </a:p>
          <a:p>
            <a:pPr>
              <a:buClr>
                <a:schemeClr val="tx2"/>
              </a:buClr>
              <a:buFont typeface="Wingdings" pitchFamily="2" charset="2"/>
              <a:buChar char="Ø"/>
            </a:pPr>
            <a:r>
              <a:rPr lang="en-US" dirty="0"/>
              <a:t>Chancellor’s Cabinet review and input</a:t>
            </a:r>
          </a:p>
          <a:p>
            <a:pPr>
              <a:buClr>
                <a:schemeClr val="tx2"/>
              </a:buClr>
              <a:buFont typeface="Wingdings" pitchFamily="2" charset="2"/>
              <a:buChar char="Ø"/>
            </a:pPr>
            <a:r>
              <a:rPr lang="en-US" dirty="0"/>
              <a:t>Present findings and recommendations to the District Budget Advisory </a:t>
            </a:r>
            <a:r>
              <a:rPr lang="en-US" dirty="0" smtClean="0"/>
              <a:t>Committee</a:t>
            </a:r>
          </a:p>
          <a:p>
            <a:pPr>
              <a:buClr>
                <a:schemeClr val="tx2"/>
              </a:buClr>
              <a:buFont typeface="Wingdings" pitchFamily="2" charset="2"/>
              <a:buChar char="Ø"/>
            </a:pPr>
            <a:r>
              <a:rPr lang="en-US" dirty="0" smtClean="0"/>
              <a:t>Recommendation to Chancellor</a:t>
            </a:r>
          </a:p>
          <a:p>
            <a:pPr>
              <a:buClr>
                <a:schemeClr val="tx2"/>
              </a:buClr>
              <a:buFont typeface="Wingdings" pitchFamily="2" charset="2"/>
              <a:buChar char="Ø"/>
            </a:pPr>
            <a:endParaRPr lang="en-US" dirty="0"/>
          </a:p>
          <a:p>
            <a:pPr marL="0" indent="0">
              <a:buNone/>
            </a:pPr>
            <a:endParaRPr lang="en-US" dirty="0"/>
          </a:p>
        </p:txBody>
      </p:sp>
    </p:spTree>
    <p:extLst>
      <p:ext uri="{BB962C8B-B14F-4D97-AF65-F5344CB8AC3E}">
        <p14:creationId xmlns="" xmlns:p14="http://schemas.microsoft.com/office/powerpoint/2010/main" val="1054583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38600"/>
            <a:ext cx="8229600" cy="610386"/>
          </a:xfrm>
        </p:spPr>
        <p:txBody>
          <a:bodyPr/>
          <a:lstStyle/>
          <a:p>
            <a:r>
              <a:rPr lang="en-US" sz="2800" dirty="0" smtClean="0">
                <a:latin typeface="Arial Black" pitchFamily="34" charset="0"/>
              </a:rPr>
              <a:t>QUESTIONS/COMMENTS/OBSERVATIONS</a:t>
            </a:r>
            <a:endParaRPr lang="en-US" sz="2800" dirty="0">
              <a:latin typeface="Arial Black" pitchFamily="34" charset="0"/>
            </a:endParaRP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14</a:t>
            </a:fld>
            <a:endParaRPr lang="en-US" dirty="0">
              <a:solidFill>
                <a:prstClr val="black">
                  <a:tint val="75000"/>
                </a:prstClr>
              </a:solidFill>
            </a:endParaRPr>
          </a:p>
        </p:txBody>
      </p:sp>
      <p:sp>
        <p:nvSpPr>
          <p:cNvPr id="6" name="Content Placeholder 5"/>
          <p:cNvSpPr>
            <a:spLocks noGrp="1"/>
          </p:cNvSpPr>
          <p:nvPr>
            <p:ph idx="1"/>
          </p:nvPr>
        </p:nvSpPr>
        <p:spPr>
          <a:xfrm>
            <a:off x="838200" y="4648200"/>
            <a:ext cx="7696200" cy="762000"/>
          </a:xfrm>
        </p:spPr>
        <p:txBody>
          <a:bodyPr/>
          <a:lstStyle/>
          <a:p>
            <a:pPr marL="0" indent="0" algn="ctr">
              <a:buNone/>
            </a:pPr>
            <a:r>
              <a:rPr lang="en-US" dirty="0">
                <a:solidFill>
                  <a:schemeClr val="tx2"/>
                </a:solidFill>
                <a:latin typeface="Arial Black" pitchFamily="34" charset="0"/>
              </a:rPr>
              <a:t>Resource Allocation</a:t>
            </a:r>
          </a:p>
        </p:txBody>
      </p:sp>
      <p:pic>
        <p:nvPicPr>
          <p:cNvPr id="7" name="Picture 3" descr="C:\Documents and Settings\kmurillo\Local Settings\Temporary Internet Files\Content.IE5\OCBURQWW\MCED00303_0000[1].wmf"/>
          <p:cNvPicPr>
            <a:picLocks noChangeAspect="1" noChangeArrowheads="1"/>
          </p:cNvPicPr>
          <p:nvPr/>
        </p:nvPicPr>
        <p:blipFill>
          <a:blip r:embed="rId2" cstate="print"/>
          <a:srcRect/>
          <a:stretch>
            <a:fillRect/>
          </a:stretch>
        </p:blipFill>
        <p:spPr bwMode="auto">
          <a:xfrm>
            <a:off x="6553200" y="1447800"/>
            <a:ext cx="2113182" cy="2133599"/>
          </a:xfrm>
          <a:prstGeom prst="rect">
            <a:avLst/>
          </a:prstGeom>
          <a:noFill/>
        </p:spPr>
      </p:pic>
    </p:spTree>
    <p:extLst>
      <p:ext uri="{BB962C8B-B14F-4D97-AF65-F5344CB8AC3E}">
        <p14:creationId xmlns="" xmlns:p14="http://schemas.microsoft.com/office/powerpoint/2010/main" val="203030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762000"/>
          </a:xfrm>
        </p:spPr>
        <p:txBody>
          <a:bodyPr/>
          <a:lstStyle/>
          <a:p>
            <a:pPr eaLnBrk="1" hangingPunct="1"/>
            <a:r>
              <a:rPr lang="en-US" sz="3500" dirty="0" smtClean="0">
                <a:latin typeface="Arial Black" pitchFamily="34" charset="0"/>
              </a:rPr>
              <a:t>WHY REVIEW CURRENT MODEL?</a:t>
            </a:r>
            <a:r>
              <a:rPr lang="en-US" sz="3500" dirty="0">
                <a:latin typeface="Arial Black" pitchFamily="34" charset="0"/>
              </a:rPr>
              <a:t/>
            </a:r>
            <a:br>
              <a:rPr lang="en-US" sz="3500" dirty="0">
                <a:latin typeface="Arial Black" pitchFamily="34" charset="0"/>
              </a:rPr>
            </a:br>
            <a:endParaRPr lang="en-US" sz="3500" b="1" dirty="0">
              <a:solidFill>
                <a:schemeClr val="tx2"/>
              </a:solidFill>
              <a:effectLst>
                <a:outerShdw blurRad="31750" dist="25400" dir="5400000" algn="tl" rotWithShape="0">
                  <a:srgbClr val="000000">
                    <a:alpha val="25000"/>
                  </a:srgbClr>
                </a:outerShdw>
              </a:effectLst>
              <a:latin typeface="Arial Black" pitchFamily="34" charset="0"/>
            </a:endParaRPr>
          </a:p>
        </p:txBody>
      </p:sp>
      <p:sp>
        <p:nvSpPr>
          <p:cNvPr id="3" name="Content Placeholder 2"/>
          <p:cNvSpPr>
            <a:spLocks noGrp="1"/>
          </p:cNvSpPr>
          <p:nvPr>
            <p:ph idx="1"/>
          </p:nvPr>
        </p:nvSpPr>
        <p:spPr>
          <a:xfrm>
            <a:off x="609600" y="2057400"/>
            <a:ext cx="8229600" cy="4648200"/>
          </a:xfrm>
        </p:spPr>
        <p:txBody>
          <a:bodyPr>
            <a:normAutofit/>
          </a:bodyPr>
          <a:lstStyle/>
          <a:p>
            <a:pPr lvl="0" eaLnBrk="1" fontAlgn="auto" hangingPunct="1">
              <a:spcAft>
                <a:spcPts val="0"/>
              </a:spcAft>
              <a:buClr>
                <a:schemeClr val="tx2"/>
              </a:buClr>
              <a:buFont typeface="Wingdings" pitchFamily="2" charset="2"/>
              <a:buChar char="Ø"/>
            </a:pPr>
            <a:r>
              <a:rPr lang="en-US" sz="2700" dirty="0" smtClean="0">
                <a:solidFill>
                  <a:prstClr val="black"/>
                </a:solidFill>
              </a:rPr>
              <a:t>Allocation </a:t>
            </a:r>
            <a:r>
              <a:rPr lang="en-US" sz="2700" dirty="0">
                <a:solidFill>
                  <a:prstClr val="black"/>
                </a:solidFill>
              </a:rPr>
              <a:t>model “check up”</a:t>
            </a:r>
          </a:p>
          <a:p>
            <a:pPr lvl="1" eaLnBrk="1" fontAlgn="auto" hangingPunct="1">
              <a:spcAft>
                <a:spcPts val="0"/>
              </a:spcAft>
              <a:buClr>
                <a:schemeClr val="tx2"/>
              </a:buClr>
            </a:pPr>
            <a:r>
              <a:rPr lang="en-US" sz="2400" dirty="0">
                <a:solidFill>
                  <a:prstClr val="black"/>
                </a:solidFill>
              </a:rPr>
              <a:t>“Fixed cost” elements of current model</a:t>
            </a:r>
          </a:p>
          <a:p>
            <a:pPr lvl="1" eaLnBrk="1" fontAlgn="auto" hangingPunct="1">
              <a:spcAft>
                <a:spcPts val="0"/>
              </a:spcAft>
              <a:buClr>
                <a:schemeClr val="tx2"/>
              </a:buClr>
            </a:pPr>
            <a:r>
              <a:rPr lang="en-US" sz="2400" dirty="0">
                <a:solidFill>
                  <a:prstClr val="black"/>
                </a:solidFill>
              </a:rPr>
              <a:t>FTEF/FTES allocation alignment </a:t>
            </a:r>
          </a:p>
          <a:p>
            <a:pPr lvl="1" eaLnBrk="1" fontAlgn="auto" hangingPunct="1">
              <a:spcAft>
                <a:spcPts val="0"/>
              </a:spcAft>
              <a:buClr>
                <a:schemeClr val="tx2"/>
              </a:buClr>
            </a:pPr>
            <a:r>
              <a:rPr lang="en-US" sz="2400" dirty="0">
                <a:solidFill>
                  <a:prstClr val="black"/>
                </a:solidFill>
              </a:rPr>
              <a:t>Campus “dedicated” revenue</a:t>
            </a:r>
          </a:p>
          <a:p>
            <a:pPr eaLnBrk="1" fontAlgn="auto" hangingPunct="1">
              <a:spcAft>
                <a:spcPts val="0"/>
              </a:spcAft>
              <a:buClr>
                <a:schemeClr val="tx2"/>
              </a:buClr>
              <a:buFont typeface="Wingdings" pitchFamily="2" charset="2"/>
              <a:buChar char="Ø"/>
            </a:pPr>
            <a:r>
              <a:rPr lang="en-US" sz="2700" dirty="0">
                <a:solidFill>
                  <a:prstClr val="black"/>
                </a:solidFill>
              </a:rPr>
              <a:t>Local allocation model and SB 361 state model alignment</a:t>
            </a:r>
          </a:p>
          <a:p>
            <a:pPr lvl="0" eaLnBrk="1" fontAlgn="auto" hangingPunct="1">
              <a:spcAft>
                <a:spcPts val="0"/>
              </a:spcAft>
              <a:buClr>
                <a:schemeClr val="tx2"/>
              </a:buClr>
              <a:buFont typeface="Wingdings" pitchFamily="2" charset="2"/>
              <a:buChar char="Ø"/>
            </a:pPr>
            <a:r>
              <a:rPr lang="en-US" sz="2700" dirty="0">
                <a:solidFill>
                  <a:prstClr val="black"/>
                </a:solidFill>
              </a:rPr>
              <a:t>Assure linkage between revenues and expenditures</a:t>
            </a:r>
          </a:p>
          <a:p>
            <a:pPr eaLnBrk="1" fontAlgn="auto" hangingPunct="1">
              <a:spcAft>
                <a:spcPts val="0"/>
              </a:spcAft>
              <a:buClr>
                <a:schemeClr val="tx2"/>
              </a:buClr>
              <a:buFont typeface="Wingdings" pitchFamily="2" charset="2"/>
              <a:buChar char="Ø"/>
            </a:pPr>
            <a:r>
              <a:rPr lang="en-US" sz="2700" dirty="0">
                <a:solidFill>
                  <a:prstClr val="black"/>
                </a:solidFill>
              </a:rPr>
              <a:t>Fiscal stability and accountability</a:t>
            </a:r>
          </a:p>
          <a:p>
            <a:pPr lvl="0" eaLnBrk="1" fontAlgn="auto" hangingPunct="1">
              <a:spcAft>
                <a:spcPts val="0"/>
              </a:spcAft>
              <a:buClr>
                <a:schemeClr val="tx2"/>
              </a:buClr>
              <a:buFont typeface="Wingdings" pitchFamily="2" charset="2"/>
              <a:buChar char="Ø"/>
            </a:pPr>
            <a:r>
              <a:rPr lang="en-US" sz="2700" dirty="0">
                <a:solidFill>
                  <a:prstClr val="black"/>
                </a:solidFill>
              </a:rPr>
              <a:t>Documentation and understanding (transparency)</a:t>
            </a:r>
          </a:p>
          <a:p>
            <a:endParaRPr lang="en-US" dirty="0"/>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2</a:t>
            </a:fld>
            <a:endParaRPr lang="en-US" dirty="0">
              <a:solidFill>
                <a:prstClr val="black">
                  <a:tint val="75000"/>
                </a:prstClr>
              </a:solidFill>
            </a:endParaRPr>
          </a:p>
        </p:txBody>
      </p:sp>
      <p:sp>
        <p:nvSpPr>
          <p:cNvPr id="6" name="Date Placeholder 5"/>
          <p:cNvSpPr>
            <a:spLocks noGrp="1"/>
          </p:cNvSpPr>
          <p:nvPr>
            <p:ph type="dt" sz="half" idx="10"/>
          </p:nvPr>
        </p:nvSpPr>
        <p:spPr>
          <a:xfrm>
            <a:off x="304800" y="6629400"/>
            <a:ext cx="3429000" cy="304800"/>
          </a:xfrm>
        </p:spPr>
        <p:txBody>
          <a:bodyPr/>
          <a:lstStyle/>
          <a:p>
            <a:pPr>
              <a:defRPr/>
            </a:pPr>
            <a:r>
              <a:rPr lang="en-US" dirty="0" smtClean="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a:p>
            <a:pPr>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458200" cy="610386"/>
          </a:xfrm>
        </p:spPr>
        <p:txBody>
          <a:bodyPr/>
          <a:lstStyle/>
          <a:p>
            <a:r>
              <a:rPr lang="en-US" sz="3500" dirty="0" smtClean="0">
                <a:latin typeface="Arial Black" pitchFamily="34" charset="0"/>
              </a:rPr>
              <a:t>ACCREDITING COMMISSION STANDARD IIID</a:t>
            </a:r>
            <a:endParaRPr lang="en-US" sz="3500" dirty="0">
              <a:latin typeface="Arial Black" pitchFamily="34" charset="0"/>
            </a:endParaRP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3</a:t>
            </a:fld>
            <a:endParaRPr lang="en-US" dirty="0">
              <a:solidFill>
                <a:prstClr val="black">
                  <a:tint val="75000"/>
                </a:prstClr>
              </a:solidFill>
            </a:endParaRPr>
          </a:p>
        </p:txBody>
      </p:sp>
      <p:sp>
        <p:nvSpPr>
          <p:cNvPr id="3" name="Content Placeholder 2"/>
          <p:cNvSpPr>
            <a:spLocks noGrp="1"/>
          </p:cNvSpPr>
          <p:nvPr>
            <p:ph idx="1"/>
          </p:nvPr>
        </p:nvSpPr>
        <p:spPr>
          <a:xfrm>
            <a:off x="533400" y="2590800"/>
            <a:ext cx="8382000" cy="3810000"/>
          </a:xfrm>
        </p:spPr>
        <p:txBody>
          <a:bodyPr/>
          <a:lstStyle/>
          <a:p>
            <a:pPr marL="0" lvl="0" indent="0" eaLnBrk="1" fontAlgn="auto" hangingPunct="1">
              <a:spcAft>
                <a:spcPts val="0"/>
              </a:spcAft>
              <a:buClrTx/>
              <a:buNone/>
            </a:pPr>
            <a:r>
              <a:rPr lang="en-US" sz="2300" dirty="0">
                <a:solidFill>
                  <a:prstClr val="black"/>
                </a:solidFill>
              </a:rPr>
              <a:t>“Financial resources are sufficient to support student learning programs and services and to improve institutional effectiveness.  The distribution of resources supports the development, maintenance and enhancement of programs and services.  The institution plans and manages its financial affairs with integrity and in a manner that ensures financial stability.  The level of financial resources provides a reasonable expectation of both short-term and long-term financial solvency.  </a:t>
            </a:r>
            <a:r>
              <a:rPr lang="en-US" sz="2300" u="sng" dirty="0">
                <a:solidFill>
                  <a:prstClr val="black"/>
                </a:solidFill>
              </a:rPr>
              <a:t>Financial resource planning is integrated with institutional planning at both college and district/system levels in multi-college systems</a:t>
            </a:r>
            <a:r>
              <a:rPr lang="en-US" sz="2300" dirty="0">
                <a:solidFill>
                  <a:prstClr val="black"/>
                </a:solidFill>
              </a:rPr>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10386"/>
          </a:xfrm>
        </p:spPr>
        <p:txBody>
          <a:bodyPr/>
          <a:lstStyle/>
          <a:p>
            <a:r>
              <a:rPr lang="en-US" sz="3500" dirty="0" smtClean="0">
                <a:latin typeface="Arial Black" pitchFamily="34" charset="0"/>
              </a:rPr>
              <a:t>ACCREDITATION COMMISSION STANDARD IV3C</a:t>
            </a:r>
            <a:endParaRPr lang="en-US" sz="3500" dirty="0">
              <a:latin typeface="Arial Black" pitchFamily="34" charset="0"/>
            </a:endParaRPr>
          </a:p>
        </p:txBody>
      </p:sp>
      <p:sp>
        <p:nvSpPr>
          <p:cNvPr id="7" name="Rectangle 6"/>
          <p:cNvSpPr/>
          <p:nvPr/>
        </p:nvSpPr>
        <p:spPr>
          <a:xfrm>
            <a:off x="266700" y="6596390"/>
            <a:ext cx="4572000" cy="261610"/>
          </a:xfrm>
          <a:prstGeom prst="rect">
            <a:avLst/>
          </a:prstGeom>
        </p:spPr>
        <p:txBody>
          <a:bodyPr>
            <a:spAutoFit/>
          </a:bodyPr>
          <a:lstStyle/>
          <a:p>
            <a:pPr>
              <a:defRPr/>
            </a:pPr>
            <a:r>
              <a:rPr lang="en-US" sz="1100" i="1" dirty="0">
                <a:solidFill>
                  <a:schemeClr val="tx1">
                    <a:lumMod val="50000"/>
                    <a:lumOff val="50000"/>
                  </a:schemeClr>
                </a:solidFill>
              </a:rPr>
              <a:t>October 14, 2013, </a:t>
            </a:r>
            <a:r>
              <a:rPr lang="en-US" sz="1100" b="1" i="1" dirty="0" err="1">
                <a:solidFill>
                  <a:schemeClr val="tx1">
                    <a:lumMod val="50000"/>
                    <a:lumOff val="50000"/>
                  </a:schemeClr>
                </a:solidFill>
              </a:rPr>
              <a:t>rvS</a:t>
            </a:r>
            <a:r>
              <a:rPr lang="en-US" sz="1100" i="1" dirty="0" err="1">
                <a:solidFill>
                  <a:schemeClr val="tx1">
                    <a:lumMod val="50000"/>
                    <a:lumOff val="50000"/>
                  </a:schemeClr>
                </a:solidFill>
              </a:rPr>
              <a:t>tutzman</a:t>
            </a:r>
            <a:r>
              <a:rPr lang="en-US" sz="1100" i="1" dirty="0">
                <a:solidFill>
                  <a:schemeClr val="tx1">
                    <a:lumMod val="50000"/>
                    <a:lumOff val="50000"/>
                  </a:schemeClr>
                </a:solidFill>
              </a:rPr>
              <a:t> Consulting </a:t>
            </a:r>
          </a:p>
        </p:txBody>
      </p:sp>
      <p:sp>
        <p:nvSpPr>
          <p:cNvPr id="3" name="Content Placeholder 2"/>
          <p:cNvSpPr>
            <a:spLocks noGrp="1"/>
          </p:cNvSpPr>
          <p:nvPr>
            <p:ph idx="1"/>
          </p:nvPr>
        </p:nvSpPr>
        <p:spPr>
          <a:xfrm>
            <a:off x="457200" y="2819401"/>
            <a:ext cx="8382000" cy="2514600"/>
          </a:xfrm>
        </p:spPr>
        <p:txBody>
          <a:bodyPr/>
          <a:lstStyle/>
          <a:p>
            <a:pPr>
              <a:buNone/>
            </a:pPr>
            <a:r>
              <a:rPr lang="en-US" b="1" dirty="0" smtClean="0"/>
              <a:t>	</a:t>
            </a:r>
            <a:r>
              <a:rPr lang="en-US" dirty="0" smtClean="0"/>
              <a:t>The </a:t>
            </a:r>
            <a:r>
              <a:rPr lang="en-US" dirty="0"/>
              <a:t>district/system provides fair distribution of resources that are adequate to support the effective operations of the colleges.</a:t>
            </a:r>
          </a:p>
          <a:p>
            <a:endParaRPr lang="en-US" dirty="0"/>
          </a:p>
          <a:p>
            <a:endParaRPr lang="en-US" dirty="0"/>
          </a:p>
        </p:txBody>
      </p:sp>
      <p:pic>
        <p:nvPicPr>
          <p:cNvPr id="6" name="Picture 3" descr="C:\Documents and Settings\kmurillo\Local Settings\Temporary Internet Files\Content.IE5\OCBURQWW\MCj03796790000[1].wmf"/>
          <p:cNvPicPr>
            <a:picLocks noChangeAspect="1" noChangeArrowheads="1"/>
          </p:cNvPicPr>
          <p:nvPr/>
        </p:nvPicPr>
        <p:blipFill>
          <a:blip r:embed="rId2" cstate="print"/>
          <a:srcRect/>
          <a:stretch>
            <a:fillRect/>
          </a:stretch>
        </p:blipFill>
        <p:spPr bwMode="auto">
          <a:xfrm>
            <a:off x="7010400" y="4419600"/>
            <a:ext cx="1771193" cy="1878178"/>
          </a:xfrm>
          <a:prstGeom prst="rect">
            <a:avLst/>
          </a:prstGeom>
          <a:noFill/>
        </p:spPr>
      </p:pic>
    </p:spTree>
    <p:extLst>
      <p:ext uri="{BB962C8B-B14F-4D97-AF65-F5344CB8AC3E}">
        <p14:creationId xmlns="" xmlns:p14="http://schemas.microsoft.com/office/powerpoint/2010/main" val="304507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10386"/>
          </a:xfrm>
        </p:spPr>
        <p:txBody>
          <a:bodyPr/>
          <a:lstStyle/>
          <a:p>
            <a:r>
              <a:rPr lang="en-US" sz="3500" dirty="0">
                <a:latin typeface="Arial Black" pitchFamily="34" charset="0"/>
              </a:rPr>
              <a:t>ALLOCATION PRINCIPLES </a:t>
            </a: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5</a:t>
            </a:fld>
            <a:endParaRPr lang="en-US" dirty="0">
              <a:solidFill>
                <a:prstClr val="black">
                  <a:tint val="75000"/>
                </a:prstClr>
              </a:solidFill>
            </a:endParaRPr>
          </a:p>
        </p:txBody>
      </p:sp>
      <p:sp>
        <p:nvSpPr>
          <p:cNvPr id="3" name="Content Placeholder 2"/>
          <p:cNvSpPr>
            <a:spLocks noGrp="1"/>
          </p:cNvSpPr>
          <p:nvPr>
            <p:ph idx="1"/>
          </p:nvPr>
        </p:nvSpPr>
        <p:spPr>
          <a:xfrm>
            <a:off x="685800" y="2133600"/>
            <a:ext cx="8382000" cy="4043363"/>
          </a:xfrm>
        </p:spPr>
        <p:txBody>
          <a:bodyPr/>
          <a:lstStyle/>
          <a:p>
            <a:pPr>
              <a:buClr>
                <a:schemeClr val="tx2"/>
              </a:buClr>
              <a:buFont typeface="Wingdings" pitchFamily="2" charset="2"/>
              <a:buChar char="Ø"/>
            </a:pPr>
            <a:r>
              <a:rPr lang="en-US" sz="2600" dirty="0"/>
              <a:t>Must be simple and easy to understand</a:t>
            </a:r>
          </a:p>
          <a:p>
            <a:pPr>
              <a:buClr>
                <a:schemeClr val="tx2"/>
              </a:buClr>
              <a:buFont typeface="Wingdings" pitchFamily="2" charset="2"/>
              <a:buChar char="Ø"/>
            </a:pPr>
            <a:r>
              <a:rPr lang="en-US" sz="2600" dirty="0"/>
              <a:t>Must provide for financial stability </a:t>
            </a:r>
          </a:p>
          <a:p>
            <a:pPr>
              <a:buClr>
                <a:schemeClr val="tx2"/>
              </a:buClr>
              <a:buFont typeface="Wingdings" pitchFamily="2" charset="2"/>
              <a:buChar char="Ø"/>
            </a:pPr>
            <a:r>
              <a:rPr lang="en-US" sz="2600" dirty="0"/>
              <a:t>Must provide for an appropriate level of reserves consistent with board policy and direction </a:t>
            </a:r>
          </a:p>
          <a:p>
            <a:pPr>
              <a:buClr>
                <a:schemeClr val="tx2"/>
              </a:buClr>
              <a:buFont typeface="Wingdings" pitchFamily="2" charset="2"/>
              <a:buChar char="Ø"/>
            </a:pPr>
            <a:r>
              <a:rPr lang="en-US" sz="2600" dirty="0"/>
              <a:t>Must be responsive to the District/College’s planning process and related goals and objectives </a:t>
            </a:r>
          </a:p>
          <a:p>
            <a:pPr>
              <a:buClr>
                <a:schemeClr val="tx2"/>
              </a:buClr>
              <a:buFont typeface="Wingdings" pitchFamily="2" charset="2"/>
              <a:buChar char="Ø"/>
            </a:pPr>
            <a:r>
              <a:rPr lang="en-US" sz="2600" dirty="0"/>
              <a:t>Must provide means to address any current or future emphasis directed by the Governing Board </a:t>
            </a:r>
          </a:p>
          <a:p>
            <a:pPr>
              <a:buClr>
                <a:schemeClr val="tx2"/>
              </a:buClr>
              <a:buFont typeface="Wingdings" pitchFamily="2" charset="2"/>
              <a:buChar char="Ø"/>
            </a:pPr>
            <a:r>
              <a:rPr lang="en-US" sz="2600" dirty="0"/>
              <a:t>Must promote efficient use of District resources</a:t>
            </a:r>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534400" cy="610386"/>
          </a:xfrm>
        </p:spPr>
        <p:txBody>
          <a:bodyPr/>
          <a:lstStyle/>
          <a:p>
            <a:r>
              <a:rPr lang="en-US" sz="3500" dirty="0">
                <a:latin typeface="Arial Black" pitchFamily="34" charset="0"/>
              </a:rPr>
              <a:t>ALLOCATION PRINCIPLES (cont’d) </a:t>
            </a: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6</a:t>
            </a:fld>
            <a:endParaRPr lang="en-US" dirty="0">
              <a:solidFill>
                <a:prstClr val="black">
                  <a:tint val="75000"/>
                </a:prstClr>
              </a:solidFill>
            </a:endParaRPr>
          </a:p>
        </p:txBody>
      </p:sp>
      <p:sp>
        <p:nvSpPr>
          <p:cNvPr id="3" name="Rectangle 2"/>
          <p:cNvSpPr/>
          <p:nvPr/>
        </p:nvSpPr>
        <p:spPr>
          <a:xfrm>
            <a:off x="838200" y="2336800"/>
            <a:ext cx="7696200" cy="3693319"/>
          </a:xfrm>
          <a:prstGeom prst="rect">
            <a:avLst/>
          </a:prstGeom>
        </p:spPr>
        <p:txBody>
          <a:bodyPr wrap="square">
            <a:spAutoFit/>
          </a:bodyPr>
          <a:lstStyle/>
          <a:p>
            <a:pPr marL="457200" indent="-457200">
              <a:buClr>
                <a:schemeClr val="tx2"/>
              </a:buClr>
              <a:buFont typeface="Wingdings" pitchFamily="2" charset="2"/>
              <a:buChar char="Ø"/>
            </a:pPr>
            <a:r>
              <a:rPr lang="en-US" sz="2600" dirty="0"/>
              <a:t>Must be flexible and allow for appropriate decisions to be made at the local level </a:t>
            </a:r>
          </a:p>
          <a:p>
            <a:pPr marL="457200" indent="-457200">
              <a:buClr>
                <a:schemeClr val="tx2"/>
              </a:buClr>
              <a:buFont typeface="Wingdings" pitchFamily="2" charset="2"/>
              <a:buChar char="Ø"/>
            </a:pPr>
            <a:r>
              <a:rPr lang="en-US" sz="2600" dirty="0"/>
              <a:t>Must allow colleges to initiate, implement and be responsible for new program initiatives</a:t>
            </a:r>
          </a:p>
          <a:p>
            <a:pPr marL="457200" indent="-457200">
              <a:buClr>
                <a:schemeClr val="tx2"/>
              </a:buClr>
              <a:buFont typeface="Wingdings" pitchFamily="2" charset="2"/>
              <a:buChar char="Ø"/>
            </a:pPr>
            <a:r>
              <a:rPr lang="en-US" sz="2600" dirty="0"/>
              <a:t>Must provide for transparency of District Office and District Wide expenditures in support of college operations.  </a:t>
            </a:r>
          </a:p>
          <a:p>
            <a:pPr marL="457200" indent="-457200">
              <a:buClr>
                <a:schemeClr val="tx2"/>
              </a:buClr>
              <a:buFont typeface="Wingdings" pitchFamily="2" charset="2"/>
              <a:buChar char="Ø"/>
            </a:pPr>
            <a:r>
              <a:rPr lang="en-US" sz="2600" dirty="0"/>
              <a:t>Must match resources with service levels using objective standards or measures to assure equity </a:t>
            </a:r>
          </a:p>
        </p:txBody>
      </p:sp>
    </p:spTree>
    <p:extLst>
      <p:ext uri="{BB962C8B-B14F-4D97-AF65-F5344CB8AC3E}">
        <p14:creationId xmlns="" xmlns:p14="http://schemas.microsoft.com/office/powerpoint/2010/main" val="313707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10386"/>
          </a:xfrm>
        </p:spPr>
        <p:txBody>
          <a:bodyPr/>
          <a:lstStyle/>
          <a:p>
            <a:r>
              <a:rPr lang="en-US" sz="3500" dirty="0">
                <a:latin typeface="Arial Black" pitchFamily="34" charset="0"/>
              </a:rPr>
              <a:t>PROPOSED ALLOCATION FUNDAMENTALS </a:t>
            </a: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7</a:t>
            </a:fld>
            <a:endParaRPr lang="en-US" dirty="0">
              <a:solidFill>
                <a:prstClr val="black">
                  <a:tint val="75000"/>
                </a:prstClr>
              </a:solidFill>
            </a:endParaRPr>
          </a:p>
        </p:txBody>
      </p:sp>
      <p:sp>
        <p:nvSpPr>
          <p:cNvPr id="3" name="Content Placeholder 2"/>
          <p:cNvSpPr>
            <a:spLocks noGrp="1"/>
          </p:cNvSpPr>
          <p:nvPr>
            <p:ph idx="1"/>
          </p:nvPr>
        </p:nvSpPr>
        <p:spPr>
          <a:xfrm>
            <a:off x="685800" y="2514600"/>
            <a:ext cx="8153400" cy="3657599"/>
          </a:xfrm>
        </p:spPr>
        <p:txBody>
          <a:bodyPr/>
          <a:lstStyle/>
          <a:p>
            <a:pPr>
              <a:buClr>
                <a:schemeClr val="tx2"/>
              </a:buClr>
              <a:buFont typeface="Wingdings" pitchFamily="2" charset="2"/>
              <a:buChar char="Ø"/>
            </a:pPr>
            <a:r>
              <a:rPr lang="en-US" sz="2300" dirty="0"/>
              <a:t>Use sound and rational formula to distribute state apportionment revenue to colleges (workload basis credit/non credit FTES)</a:t>
            </a:r>
          </a:p>
          <a:p>
            <a:pPr>
              <a:buClr>
                <a:schemeClr val="tx2"/>
              </a:buClr>
              <a:buFont typeface="Wingdings" pitchFamily="2" charset="2"/>
              <a:buChar char="Ø"/>
            </a:pPr>
            <a:r>
              <a:rPr lang="en-US" sz="2300" dirty="0"/>
              <a:t>Allocation Model must address the economy of scale issues for small and large colleges</a:t>
            </a:r>
          </a:p>
          <a:p>
            <a:pPr>
              <a:buClr>
                <a:schemeClr val="tx2"/>
              </a:buClr>
              <a:buFont typeface="Wingdings" pitchFamily="2" charset="2"/>
              <a:buChar char="Ø"/>
            </a:pPr>
            <a:r>
              <a:rPr lang="en-US" sz="2300" dirty="0"/>
              <a:t>Each College shall receive a basic allocation for state approved </a:t>
            </a:r>
            <a:r>
              <a:rPr lang="en-US" sz="2300" dirty="0" smtClean="0"/>
              <a:t>centers  </a:t>
            </a:r>
            <a:endParaRPr lang="en-US" sz="2300" dirty="0"/>
          </a:p>
          <a:p>
            <a:pPr>
              <a:buClr>
                <a:schemeClr val="tx2"/>
              </a:buClr>
              <a:buFont typeface="Wingdings" pitchFamily="2" charset="2"/>
              <a:buChar char="Ø"/>
            </a:pPr>
            <a:r>
              <a:rPr lang="en-US" sz="2300" dirty="0"/>
              <a:t>District Wide and District Office costs that are recognized as appropriate shall be provided in the model, either “off the top” or through an assessment to the </a:t>
            </a:r>
            <a:r>
              <a:rPr lang="en-US" sz="2300" dirty="0" smtClean="0"/>
              <a:t>colleges</a:t>
            </a:r>
            <a:endParaRPr lang="en-US" sz="2300" dirty="0"/>
          </a:p>
        </p:txBody>
      </p:sp>
    </p:spTree>
    <p:extLst>
      <p:ext uri="{BB962C8B-B14F-4D97-AF65-F5344CB8AC3E}">
        <p14:creationId xmlns="" xmlns:p14="http://schemas.microsoft.com/office/powerpoint/2010/main" val="3495917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10386"/>
          </a:xfrm>
        </p:spPr>
        <p:txBody>
          <a:bodyPr/>
          <a:lstStyle/>
          <a:p>
            <a:r>
              <a:rPr lang="en-US" sz="3500" dirty="0">
                <a:latin typeface="Arial Black" pitchFamily="34" charset="0"/>
              </a:rPr>
              <a:t>PROPOSED ALLOCATION FUNDAMENTALS </a:t>
            </a:r>
            <a:r>
              <a:rPr lang="en-US" sz="3500" b="0" dirty="0">
                <a:latin typeface="Arial Black" pitchFamily="34" charset="0"/>
              </a:rPr>
              <a:t>(cont’d)</a:t>
            </a: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8</a:t>
            </a:fld>
            <a:endParaRPr lang="en-US" dirty="0">
              <a:solidFill>
                <a:prstClr val="black">
                  <a:tint val="75000"/>
                </a:prstClr>
              </a:solidFill>
            </a:endParaRPr>
          </a:p>
        </p:txBody>
      </p:sp>
      <p:sp>
        <p:nvSpPr>
          <p:cNvPr id="6" name="Content Placeholder 5"/>
          <p:cNvSpPr>
            <a:spLocks noGrp="1"/>
          </p:cNvSpPr>
          <p:nvPr>
            <p:ph idx="1"/>
          </p:nvPr>
        </p:nvSpPr>
        <p:spPr>
          <a:xfrm>
            <a:off x="762000" y="2743200"/>
            <a:ext cx="7865533" cy="3200400"/>
          </a:xfrm>
        </p:spPr>
        <p:txBody>
          <a:bodyPr/>
          <a:lstStyle/>
          <a:p>
            <a:pPr>
              <a:buClr>
                <a:schemeClr val="tx2"/>
              </a:buClr>
              <a:buFont typeface="Wingdings" pitchFamily="2" charset="2"/>
              <a:buChar char="Ø"/>
            </a:pPr>
            <a:r>
              <a:rPr lang="en-US" sz="2500" dirty="0"/>
              <a:t>Allocation Model should lead colleges to maximize revenues through enrollment management and provide incentives to improve student access and </a:t>
            </a:r>
            <a:r>
              <a:rPr lang="en-US" sz="2500" dirty="0" smtClean="0"/>
              <a:t>excellence</a:t>
            </a:r>
            <a:endParaRPr lang="en-US" sz="2500" dirty="0"/>
          </a:p>
          <a:p>
            <a:pPr>
              <a:buClr>
                <a:schemeClr val="tx2"/>
              </a:buClr>
              <a:buFont typeface="Wingdings" pitchFamily="2" charset="2"/>
              <a:buChar char="Ø"/>
            </a:pPr>
            <a:r>
              <a:rPr lang="en-US" sz="2500" dirty="0"/>
              <a:t>Ending balances will be retained by the respective Colleges and by District Office and District Wide services </a:t>
            </a:r>
          </a:p>
          <a:p>
            <a:pPr>
              <a:buClr>
                <a:schemeClr val="tx2"/>
              </a:buClr>
              <a:buFont typeface="Wingdings" pitchFamily="2" charset="2"/>
              <a:buChar char="Ø"/>
            </a:pPr>
            <a:r>
              <a:rPr lang="en-US" sz="2500" dirty="0"/>
              <a:t>Required District reserve and regulatory costs will be provided for in the model  </a:t>
            </a:r>
          </a:p>
          <a:p>
            <a:endParaRPr lang="en-US" dirty="0"/>
          </a:p>
        </p:txBody>
      </p:sp>
    </p:spTree>
    <p:extLst>
      <p:ext uri="{BB962C8B-B14F-4D97-AF65-F5344CB8AC3E}">
        <p14:creationId xmlns="" xmlns:p14="http://schemas.microsoft.com/office/powerpoint/2010/main" val="1605482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10386"/>
          </a:xfrm>
        </p:spPr>
        <p:txBody>
          <a:bodyPr/>
          <a:lstStyle/>
          <a:p>
            <a:r>
              <a:rPr lang="en-US" sz="3500" dirty="0">
                <a:latin typeface="Arial Black" pitchFamily="34" charset="0"/>
              </a:rPr>
              <a:t>PROPOSED ALLOCATION FUNDAMENTALS (cont’d) </a:t>
            </a:r>
          </a:p>
        </p:txBody>
      </p:sp>
      <p:sp>
        <p:nvSpPr>
          <p:cNvPr id="4" name="Date Placeholder 3"/>
          <p:cNvSpPr>
            <a:spLocks noGrp="1"/>
          </p:cNvSpPr>
          <p:nvPr>
            <p:ph type="dt" sz="half" idx="10"/>
          </p:nvPr>
        </p:nvSpPr>
        <p:spPr/>
        <p:txBody>
          <a:bodyPr/>
          <a:lstStyle/>
          <a:p>
            <a:pPr>
              <a:defRPr/>
            </a:pPr>
            <a:r>
              <a:rPr lang="en-US" dirty="0">
                <a:solidFill>
                  <a:schemeClr val="tx1">
                    <a:lumMod val="50000"/>
                    <a:lumOff val="50000"/>
                  </a:schemeClr>
                </a:solidFill>
              </a:rPr>
              <a:t>October 14, 2013, </a:t>
            </a:r>
            <a:r>
              <a:rPr lang="en-US" b="1" dirty="0" err="1">
                <a:solidFill>
                  <a:schemeClr val="tx1">
                    <a:lumMod val="50000"/>
                    <a:lumOff val="50000"/>
                  </a:schemeClr>
                </a:solidFill>
              </a:rPr>
              <a:t>rvS</a:t>
            </a:r>
            <a:r>
              <a:rPr lang="en-US" dirty="0" err="1">
                <a:solidFill>
                  <a:schemeClr val="tx1">
                    <a:lumMod val="50000"/>
                    <a:lumOff val="50000"/>
                  </a:schemeClr>
                </a:solidFill>
              </a:rPr>
              <a:t>tutzman</a:t>
            </a:r>
            <a:r>
              <a:rPr lang="en-US" dirty="0">
                <a:solidFill>
                  <a:schemeClr val="tx1">
                    <a:lumMod val="50000"/>
                    <a:lumOff val="50000"/>
                  </a:schemeClr>
                </a:solidFill>
              </a:rPr>
              <a:t> Consulting </a:t>
            </a:r>
          </a:p>
        </p:txBody>
      </p:sp>
      <p:sp>
        <p:nvSpPr>
          <p:cNvPr id="5" name="Slide Number Placeholder 4"/>
          <p:cNvSpPr>
            <a:spLocks noGrp="1"/>
          </p:cNvSpPr>
          <p:nvPr>
            <p:ph type="sldNum" sz="quarter" idx="12"/>
          </p:nvPr>
        </p:nvSpPr>
        <p:spPr/>
        <p:txBody>
          <a:bodyPr/>
          <a:lstStyle/>
          <a:p>
            <a:pPr>
              <a:defRPr/>
            </a:pPr>
            <a:fld id="{B46AB609-8302-414C-A9A4-52F3A97EC126}" type="slidenum">
              <a:rPr lang="en-US" smtClean="0">
                <a:solidFill>
                  <a:prstClr val="black">
                    <a:tint val="75000"/>
                  </a:prstClr>
                </a:solidFill>
              </a:rPr>
              <a:pPr>
                <a:defRPr/>
              </a:pPr>
              <a:t>9</a:t>
            </a:fld>
            <a:endParaRPr lang="en-US" dirty="0">
              <a:solidFill>
                <a:prstClr val="black">
                  <a:tint val="75000"/>
                </a:prstClr>
              </a:solidFill>
            </a:endParaRPr>
          </a:p>
        </p:txBody>
      </p:sp>
      <p:sp>
        <p:nvSpPr>
          <p:cNvPr id="3" name="Content Placeholder 2"/>
          <p:cNvSpPr>
            <a:spLocks noGrp="1"/>
          </p:cNvSpPr>
          <p:nvPr>
            <p:ph idx="1"/>
          </p:nvPr>
        </p:nvSpPr>
        <p:spPr>
          <a:xfrm>
            <a:off x="838200" y="2743200"/>
            <a:ext cx="7772400" cy="3352799"/>
          </a:xfrm>
        </p:spPr>
        <p:txBody>
          <a:bodyPr/>
          <a:lstStyle/>
          <a:p>
            <a:r>
              <a:rPr lang="en-US" sz="2500" dirty="0"/>
              <a:t>Assure funding source and on-going revenue to support collectively bargained salary schedule increases </a:t>
            </a:r>
          </a:p>
          <a:p>
            <a:r>
              <a:rPr lang="en-US" sz="2500" dirty="0"/>
              <a:t>Must provide clear accountability and define areas of District level oversight, describe the nature of that oversight and the degree to which it will be exercised, i.e., FTES targets, faculty and staff productivity, full time faculty requirements, 50% law, etc.  </a:t>
            </a:r>
          </a:p>
          <a:p>
            <a:pPr>
              <a:buFont typeface="Wingdings" pitchFamily="2" charset="2"/>
              <a:buChar char="Ø"/>
            </a:pPr>
            <a:endParaRPr lang="en-US" dirty="0"/>
          </a:p>
        </p:txBody>
      </p:sp>
    </p:spTree>
    <p:extLst>
      <p:ext uri="{BB962C8B-B14F-4D97-AF65-F5344CB8AC3E}">
        <p14:creationId xmlns="" xmlns:p14="http://schemas.microsoft.com/office/powerpoint/2010/main" val="204941842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Office Theme">
  <a:themeElements>
    <a:clrScheme name="Custom 1">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18799</TotalTime>
  <Words>782</Words>
  <Application>Microsoft Office PowerPoint</Application>
  <PresentationFormat>On-screen Show (4:3)</PresentationFormat>
  <Paragraphs>109</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1_Office Theme</vt:lpstr>
      <vt:lpstr>Concourse</vt:lpstr>
      <vt:lpstr>CCCD MULTI COLLEGE RESOURCE ALLOCATION</vt:lpstr>
      <vt:lpstr>WHY REVIEW CURRENT MODEL? </vt:lpstr>
      <vt:lpstr>ACCREDITING COMMISSION STANDARD IIID</vt:lpstr>
      <vt:lpstr>ACCREDITATION COMMISSION STANDARD IV3C</vt:lpstr>
      <vt:lpstr>ALLOCATION PRINCIPLES </vt:lpstr>
      <vt:lpstr>ALLOCATION PRINCIPLES (cont’d) </vt:lpstr>
      <vt:lpstr>PROPOSED ALLOCATION FUNDAMENTALS </vt:lpstr>
      <vt:lpstr>PROPOSED ALLOCATION FUNDAMENTALS (cont’d)</vt:lpstr>
      <vt:lpstr>PROPOSED ALLOCATION FUNDAMENTALS (cont’d) </vt:lpstr>
      <vt:lpstr>TYPICAL ALLOCATION MODEL ISSUES</vt:lpstr>
      <vt:lpstr>Allocation Model Issues (cont’d)</vt:lpstr>
      <vt:lpstr>POTENTIAL IMPACT OF MAJOR CHANGE IN ALLOCATION METHODOLOGY</vt:lpstr>
      <vt:lpstr>PROCESS</vt:lpstr>
      <vt:lpstr>QUESTIONS/COMMENTS/OBSERVATIONS</vt:lpstr>
    </vt:vector>
  </TitlesOfParts>
  <Company>Coast Community College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2013-14 Budget Development</dc:title>
  <dc:creator>adunn</dc:creator>
  <cp:lastModifiedBy>adunn</cp:lastModifiedBy>
  <cp:revision>1144</cp:revision>
  <cp:lastPrinted>2013-10-08T17:28:32Z</cp:lastPrinted>
  <dcterms:created xsi:type="dcterms:W3CDTF">2012-12-06T18:52:21Z</dcterms:created>
  <dcterms:modified xsi:type="dcterms:W3CDTF">2013-10-15T00:27:03Z</dcterms:modified>
</cp:coreProperties>
</file>